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2" name="Shape 37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23838" y="163512"/>
            <a:ext cx="2084387" cy="21558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9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37499" y="163512"/>
            <a:ext cx="2084388" cy="21558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0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648484" y="2317525"/>
            <a:ext cx="2084387" cy="21558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1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223156" y="4471537"/>
            <a:ext cx="2084388" cy="21558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2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3236817" y="4471537"/>
            <a:ext cx="2084388" cy="21558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11085" y="899885"/>
            <a:ext cx="2206172" cy="25109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1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817256" y="899885"/>
            <a:ext cx="2206172" cy="25109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2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6023426" y="899885"/>
            <a:ext cx="2206172" cy="25109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8229596" y="899885"/>
            <a:ext cx="2206172" cy="25109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6805370" y="591959"/>
            <a:ext cx="4997777" cy="55929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114800" y="1962150"/>
            <a:ext cx="3886200" cy="24288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43050" y="879687"/>
            <a:ext cx="2462214" cy="32541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857876" y="3838575"/>
            <a:ext cx="1057276" cy="1828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287531" y="3152774"/>
            <a:ext cx="1408794" cy="24098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7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9142390" y="1579158"/>
            <a:ext cx="2130661" cy="369388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6589486" y="1277257"/>
            <a:ext cx="5718629" cy="42817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icture Placeholder 5"/>
          <p:cNvSpPr>
            <a:spLocks noGrp="1"/>
          </p:cNvSpPr>
          <p:nvPr>
            <p:ph type="pic" idx="13"/>
          </p:nvPr>
        </p:nvSpPr>
        <p:spPr>
          <a:xfrm>
            <a:off x="5943600" y="0"/>
            <a:ext cx="62484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icture Placeholder 8"/>
          <p:cNvSpPr>
            <a:spLocks noGrp="1"/>
          </p:cNvSpPr>
          <p:nvPr>
            <p:ph type="pic" idx="13"/>
          </p:nvPr>
        </p:nvSpPr>
        <p:spPr>
          <a:xfrm>
            <a:off x="0" y="0"/>
            <a:ext cx="62484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icture Placeholder 10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333375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0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590800" y="285750"/>
            <a:ext cx="2419350" cy="34099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1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2590800" y="3981450"/>
            <a:ext cx="2419350" cy="2705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6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icture Placeholder 10"/>
          <p:cNvSpPr>
            <a:spLocks noGrp="1"/>
          </p:cNvSpPr>
          <p:nvPr>
            <p:ph type="pic" sz="half" idx="13"/>
          </p:nvPr>
        </p:nvSpPr>
        <p:spPr>
          <a:xfrm>
            <a:off x="438150" y="552450"/>
            <a:ext cx="3390900" cy="5867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0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000500" y="552450"/>
            <a:ext cx="3390900" cy="27622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1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4000500" y="3486150"/>
            <a:ext cx="3390900" cy="29337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661886" y="1814285"/>
            <a:ext cx="2801259" cy="14078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0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695371" y="1814285"/>
            <a:ext cx="2801259" cy="14078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1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7728856" y="1814285"/>
            <a:ext cx="2801259" cy="14078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33258" y="304801"/>
            <a:ext cx="3439886" cy="307703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0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833258" y="3526973"/>
            <a:ext cx="3439886" cy="30770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1" name="Picture Placeholder 16"/>
          <p:cNvSpPr>
            <a:spLocks noGrp="1"/>
          </p:cNvSpPr>
          <p:nvPr>
            <p:ph type="pic" sz="half" idx="15"/>
          </p:nvPr>
        </p:nvSpPr>
        <p:spPr>
          <a:xfrm>
            <a:off x="8418286" y="304800"/>
            <a:ext cx="3439886" cy="6299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449942" y="449944"/>
            <a:ext cx="5399316" cy="330925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49942" y="3934309"/>
            <a:ext cx="3976915" cy="24374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-1" y="1"/>
            <a:ext cx="4862288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9" name="Picture Placeholder 12"/>
          <p:cNvSpPr>
            <a:spLocks noGrp="1"/>
          </p:cNvSpPr>
          <p:nvPr>
            <p:ph type="pic" sz="half" idx="14"/>
          </p:nvPr>
        </p:nvSpPr>
        <p:spPr>
          <a:xfrm>
            <a:off x="5021943" y="3410858"/>
            <a:ext cx="7170057" cy="344714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7562850" y="400050"/>
            <a:ext cx="3867150" cy="5715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595084" y="551543"/>
            <a:ext cx="3556001" cy="574765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icture Placeholder 8"/>
          <p:cNvSpPr>
            <a:spLocks noGrp="1"/>
          </p:cNvSpPr>
          <p:nvPr>
            <p:ph type="pic" idx="13"/>
          </p:nvPr>
        </p:nvSpPr>
        <p:spPr>
          <a:xfrm>
            <a:off x="529772" y="475342"/>
            <a:ext cx="11132457" cy="590731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93486" y="3730171"/>
            <a:ext cx="3062515" cy="24674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2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180115" y="3730171"/>
            <a:ext cx="3062515" cy="24674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3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7866743" y="3730171"/>
            <a:ext cx="3062515" cy="24674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2514" y="391885"/>
            <a:ext cx="4949372" cy="285931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2514" y="3512458"/>
            <a:ext cx="4949372" cy="28593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580571" y="609599"/>
            <a:ext cx="3773716" cy="541383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1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702628" y="609601"/>
            <a:ext cx="3773716" cy="287383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icture Placeholder 8"/>
          <p:cNvSpPr>
            <a:spLocks noGrp="1"/>
          </p:cNvSpPr>
          <p:nvPr>
            <p:ph type="pic" idx="13"/>
          </p:nvPr>
        </p:nvSpPr>
        <p:spPr>
          <a:xfrm>
            <a:off x="0" y="0"/>
            <a:ext cx="489585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96100" y="838200"/>
            <a:ext cx="4381500" cy="29527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820635" y="3317988"/>
            <a:ext cx="1915887" cy="29173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032250" y="3317987"/>
            <a:ext cx="1915886" cy="29173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7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6243863" y="3317987"/>
            <a:ext cx="1915887" cy="29173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8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8455477" y="3317987"/>
            <a:ext cx="1915887" cy="29173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386286" y="894442"/>
            <a:ext cx="2425701" cy="3022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7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8955314" y="894442"/>
            <a:ext cx="2425701" cy="18215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6386286" y="4056743"/>
            <a:ext cx="2425701" cy="182154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9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8955314" y="2855685"/>
            <a:ext cx="2425701" cy="3022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3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3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328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8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icture Placeholder 8"/>
          <p:cNvSpPr>
            <a:spLocks noGrp="1"/>
          </p:cNvSpPr>
          <p:nvPr>
            <p:ph type="pic" idx="13"/>
          </p:nvPr>
        </p:nvSpPr>
        <p:spPr>
          <a:xfrm>
            <a:off x="7097486" y="0"/>
            <a:ext cx="5094515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508000" y="522513"/>
            <a:ext cx="6516914" cy="2743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576456" y="522513"/>
            <a:ext cx="2569029" cy="2743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367394" y="2"/>
            <a:ext cx="4426857" cy="66330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Picture Placeholder 1" descr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75" name="Rectangle 5"/>
          <p:cNvSpPr/>
          <p:nvPr/>
        </p:nvSpPr>
        <p:spPr>
          <a:xfrm>
            <a:off x="30314" y="-108642"/>
            <a:ext cx="12192000" cy="6858001"/>
          </a:xfrm>
          <a:prstGeom prst="rect">
            <a:avLst/>
          </a:prstGeom>
          <a:solidFill>
            <a:srgbClr val="2A2C53">
              <a:alpha val="91000"/>
            </a:srgb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6" name="Freeform 9"/>
          <p:cNvSpPr/>
          <p:nvPr/>
        </p:nvSpPr>
        <p:spPr>
          <a:xfrm>
            <a:off x="4535708" y="918028"/>
            <a:ext cx="3120573" cy="5021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" y="1272"/>
                </a:moveTo>
                <a:lnTo>
                  <a:pt x="2052" y="20328"/>
                </a:lnTo>
                <a:lnTo>
                  <a:pt x="19548" y="20328"/>
                </a:lnTo>
                <a:lnTo>
                  <a:pt x="19548" y="1272"/>
                </a:lnTo>
                <a:close/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29000">
                <a:srgbClr val="E76651"/>
              </a:gs>
              <a:gs pos="64000">
                <a:srgbClr val="D53E76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7" name="Subtitle 2"/>
          <p:cNvSpPr txBox="1"/>
          <p:nvPr/>
        </p:nvSpPr>
        <p:spPr>
          <a:xfrm>
            <a:off x="3923155" y="1259558"/>
            <a:ext cx="4345688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66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endParaRPr sz="800" dirty="0"/>
          </a:p>
        </p:txBody>
      </p:sp>
      <p:sp>
        <p:nvSpPr>
          <p:cNvPr id="378" name="Subtitle 2"/>
          <p:cNvSpPr txBox="1"/>
          <p:nvPr/>
        </p:nvSpPr>
        <p:spPr>
          <a:xfrm>
            <a:off x="1084900" y="2053257"/>
            <a:ext cx="10059915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1000"/>
              </a:spcBef>
              <a:defRPr sz="72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TimesNewRomanPSMT"/>
              </a:rPr>
              <a:t>Предвыборная программа кандидата на пост Председателя Совета обучающихся</a:t>
            </a:r>
            <a:br>
              <a:rPr lang="ru-RU" sz="3200" b="1" dirty="0">
                <a:solidFill>
                  <a:schemeClr val="bg1"/>
                </a:solidFill>
                <a:latin typeface="TimesNewRomanPSMT"/>
              </a:rPr>
            </a:br>
            <a:r>
              <a:rPr lang="ru-RU" sz="3200" b="1" dirty="0">
                <a:solidFill>
                  <a:schemeClr val="bg1"/>
                </a:solidFill>
                <a:latin typeface="TimesNewRomanPSMT"/>
              </a:rPr>
              <a:t> ФГБОУ ВО ЧГМА 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80" name="Straight Connector 16"/>
          <p:cNvSpPr/>
          <p:nvPr/>
        </p:nvSpPr>
        <p:spPr>
          <a:xfrm>
            <a:off x="5549900" y="4194328"/>
            <a:ext cx="1092200" cy="1"/>
          </a:xfrm>
          <a:prstGeom prst="line">
            <a:avLst/>
          </a:prstGeom>
          <a:ln w="57150">
            <a:solidFill>
              <a:srgbClr val="D53E7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1" name="Subtitle 2"/>
          <p:cNvSpPr txBox="1"/>
          <p:nvPr/>
        </p:nvSpPr>
        <p:spPr>
          <a:xfrm>
            <a:off x="4609513" y="4259095"/>
            <a:ext cx="301068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FFFFFF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1pPr>
          </a:lstStyle>
          <a:p>
            <a:pPr algn="ctr"/>
            <a:r>
              <a:rPr lang="ru-RU" sz="2000" b="1" dirty="0" err="1">
                <a:solidFill>
                  <a:schemeClr val="bg1"/>
                </a:solidFill>
                <a:latin typeface="TimesNewRomanPSMT"/>
              </a:rPr>
              <a:t>Антипкиной</a:t>
            </a:r>
            <a:r>
              <a:rPr lang="ru-RU" b="1" dirty="0">
                <a:solidFill>
                  <a:prstClr val="black"/>
                </a:solidFill>
                <a:latin typeface="TimesNewRomanPSMT"/>
              </a:rPr>
              <a:t> </a:t>
            </a:r>
            <a:endParaRPr dirty="0"/>
          </a:p>
        </p:txBody>
      </p:sp>
      <p:sp>
        <p:nvSpPr>
          <p:cNvPr id="382" name="Subtitle 2"/>
          <p:cNvSpPr txBox="1"/>
          <p:nvPr/>
        </p:nvSpPr>
        <p:spPr>
          <a:xfrm>
            <a:off x="3976522" y="4594438"/>
            <a:ext cx="423894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1000"/>
              </a:spcBef>
              <a:defRPr sz="1400">
                <a:solidFill>
                  <a:srgbClr val="FFFFFF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1pPr>
          </a:lstStyle>
          <a:p>
            <a:r>
              <a:rPr lang="ru-RU" b="1" dirty="0" smtClean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NewRomanPSMT"/>
              </a:rPr>
              <a:t>Ангелины</a:t>
            </a:r>
            <a:r>
              <a:rPr lang="ru-RU" sz="2000" b="1" dirty="0" smtClean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NewRomanPSMT"/>
              </a:rPr>
              <a:t>Алексеевны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383" name="Half Frame 19"/>
          <p:cNvSpPr/>
          <p:nvPr/>
        </p:nvSpPr>
        <p:spPr>
          <a:xfrm rot="13500000">
            <a:off x="5964825" y="4981187"/>
            <a:ext cx="262343" cy="262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Picture Placeholder 1" descr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47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2C53">
              <a:alpha val="91000"/>
            </a:srgb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ru-RU" sz="6000" dirty="0"/>
              <a:t>Спасибо за внимание!</a:t>
            </a:r>
            <a:endParaRPr sz="6000" dirty="0"/>
          </a:p>
        </p:txBody>
      </p:sp>
      <p:sp>
        <p:nvSpPr>
          <p:cNvPr id="448" name="Subtitle 2"/>
          <p:cNvSpPr txBox="1"/>
          <p:nvPr/>
        </p:nvSpPr>
        <p:spPr>
          <a:xfrm>
            <a:off x="3887106" y="2630873"/>
            <a:ext cx="4417788" cy="1374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8000" spc="6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endParaRPr dirty="0"/>
          </a:p>
        </p:txBody>
      </p:sp>
      <p:sp>
        <p:nvSpPr>
          <p:cNvPr id="449" name="Subtitle 2"/>
          <p:cNvSpPr txBox="1"/>
          <p:nvPr/>
        </p:nvSpPr>
        <p:spPr>
          <a:xfrm>
            <a:off x="4097215" y="3684248"/>
            <a:ext cx="444170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2000" spc="300">
                <a:solidFill>
                  <a:srgbClr val="FFFFFF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1pPr>
          </a:lstStyle>
          <a:p>
            <a:r>
              <a:rPr lang="en-US" dirty="0"/>
              <a:t>Thanks for your attention!</a:t>
            </a:r>
            <a:endParaRPr dirty="0"/>
          </a:p>
        </p:txBody>
      </p:sp>
      <p:sp>
        <p:nvSpPr>
          <p:cNvPr id="450" name="Rectangle 6"/>
          <p:cNvSpPr/>
          <p:nvPr/>
        </p:nvSpPr>
        <p:spPr>
          <a:xfrm>
            <a:off x="0" y="5936343"/>
            <a:ext cx="12192000" cy="3628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1" name="Rectangle 7"/>
          <p:cNvSpPr/>
          <p:nvPr/>
        </p:nvSpPr>
        <p:spPr>
          <a:xfrm>
            <a:off x="0" y="532306"/>
            <a:ext cx="12192000" cy="3628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0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Rectangle 18"/>
          <p:cNvSpPr/>
          <p:nvPr/>
        </p:nvSpPr>
        <p:spPr>
          <a:xfrm>
            <a:off x="8955314" y="892629"/>
            <a:ext cx="2425701" cy="1823356"/>
          </a:xfrm>
          <a:prstGeom prst="rect">
            <a:avLst/>
          </a:prstGeom>
          <a:ln w="571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6" name="Rectangle 16"/>
          <p:cNvSpPr/>
          <p:nvPr/>
        </p:nvSpPr>
        <p:spPr>
          <a:xfrm>
            <a:off x="6386286" y="894442"/>
            <a:ext cx="2425701" cy="3024416"/>
          </a:xfrm>
          <a:prstGeom prst="rect">
            <a:avLst/>
          </a:prstGeom>
          <a:ln w="571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7" name="Rectangle 17"/>
          <p:cNvSpPr/>
          <p:nvPr/>
        </p:nvSpPr>
        <p:spPr>
          <a:xfrm>
            <a:off x="6386286" y="4054928"/>
            <a:ext cx="2425701" cy="1823357"/>
          </a:xfrm>
          <a:prstGeom prst="rect">
            <a:avLst/>
          </a:prstGeom>
          <a:ln w="571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8" name="Rectangle 19"/>
          <p:cNvSpPr/>
          <p:nvPr/>
        </p:nvSpPr>
        <p:spPr>
          <a:xfrm>
            <a:off x="8955314" y="2853870"/>
            <a:ext cx="2425701" cy="3024415"/>
          </a:xfrm>
          <a:prstGeom prst="rect">
            <a:avLst/>
          </a:prstGeom>
          <a:ln w="571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9" name="Rectangle 20"/>
          <p:cNvSpPr txBox="1"/>
          <p:nvPr/>
        </p:nvSpPr>
        <p:spPr>
          <a:xfrm>
            <a:off x="964789" y="2673132"/>
            <a:ext cx="4865643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TimesNewRomanPSMT"/>
              </a:rPr>
              <a:t>Антипкина Ангелина Алексеевна, студентка 5 курса педиатрического факультета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TimesNewRomanPSMT"/>
              </a:rPr>
              <a:t>Заместитель </a:t>
            </a:r>
            <a:r>
              <a:rPr lang="ru-RU" sz="1400" dirty="0">
                <a:solidFill>
                  <a:schemeClr val="bg1"/>
                </a:solidFill>
                <a:latin typeface="TimesNewRomanPSMT"/>
              </a:rPr>
              <a:t>руководителя культурно-творческого сектора совета обучающихся ЧГМА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TimesNewRomanPSMT"/>
              </a:rPr>
              <a:t>Заместитель руководителя, хореограф и танцор студии эстрадного танца «</a:t>
            </a:r>
            <a:r>
              <a:rPr lang="ru-RU" sz="1400" dirty="0" err="1">
                <a:solidFill>
                  <a:schemeClr val="bg1"/>
                </a:solidFill>
                <a:latin typeface="TimesNewRomanPSMT"/>
              </a:rPr>
              <a:t>Эриданс</a:t>
            </a:r>
            <a:r>
              <a:rPr lang="ru-RU" sz="1400" dirty="0">
                <a:solidFill>
                  <a:schemeClr val="bg1"/>
                </a:solidFill>
                <a:latin typeface="TimesNewRomanPSMT"/>
              </a:rPr>
              <a:t>»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TimesNewRomanPSMT"/>
              </a:rPr>
              <a:t>Волонтер отрядов «Подари улыбку» и «Эра милосердия»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90" name="Subtitle 2"/>
          <p:cNvSpPr txBox="1"/>
          <p:nvPr/>
        </p:nvSpPr>
        <p:spPr>
          <a:xfrm>
            <a:off x="1648282" y="1955799"/>
            <a:ext cx="2237013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400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endParaRPr dirty="0"/>
          </a:p>
        </p:txBody>
      </p:sp>
      <p:sp>
        <p:nvSpPr>
          <p:cNvPr id="391" name="Straight Connector 22"/>
          <p:cNvSpPr/>
          <p:nvPr/>
        </p:nvSpPr>
        <p:spPr>
          <a:xfrm>
            <a:off x="1648282" y="5395916"/>
            <a:ext cx="3742836" cy="0"/>
          </a:xfrm>
          <a:prstGeom prst="line">
            <a:avLst/>
          </a:prstGeom>
          <a:ln w="57150">
            <a:solidFill>
              <a:srgbClr val="D53E7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92" name="Picture Placeholder 1" descr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93" name="Picture Placeholder 2" descr="Picture Placeholder 2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94" name="Picture Placeholder 3" descr="Picture Placeholder 3"/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95" name="Picture Placeholder 4" descr="Picture Placeholder 4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2570" y="2008099"/>
            <a:ext cx="5938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Чем </a:t>
            </a:r>
            <a:r>
              <a:rPr lang="ru-RU" sz="2000" dirty="0">
                <a:solidFill>
                  <a:schemeClr val="bg1"/>
                </a:solidFill>
              </a:rPr>
              <a:t>я занимаюсь в стенах академии вне учебной деятельности?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2570" y="1481141"/>
            <a:ext cx="1394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Кто я?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374" y="862759"/>
            <a:ext cx="2502134" cy="30859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504" y="2832722"/>
            <a:ext cx="2497320" cy="30667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085" y="4001024"/>
            <a:ext cx="2512423" cy="18984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3705" y="862759"/>
            <a:ext cx="2468917" cy="18532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F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68" y="475342"/>
            <a:ext cx="11149201" cy="5907316"/>
          </a:xfrm>
          <a:prstGeom prst="rect">
            <a:avLst/>
          </a:prstGeom>
        </p:spPr>
      </p:pic>
      <p:sp>
        <p:nvSpPr>
          <p:cNvPr id="408" name="Subtitle 2"/>
          <p:cNvSpPr txBox="1"/>
          <p:nvPr/>
        </p:nvSpPr>
        <p:spPr>
          <a:xfrm>
            <a:off x="1814143" y="477097"/>
            <a:ext cx="10715853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ru-RU" sz="3200" dirty="0"/>
              <a:t>Зачем же мне тогда претендовать на пост председателя Совета обучающихся ЧГМА?</a:t>
            </a:r>
            <a:endParaRPr sz="3200" dirty="0"/>
          </a:p>
        </p:txBody>
      </p:sp>
      <p:sp>
        <p:nvSpPr>
          <p:cNvPr id="409" name="Rectangle 6"/>
          <p:cNvSpPr txBox="1"/>
          <p:nvPr/>
        </p:nvSpPr>
        <p:spPr>
          <a:xfrm>
            <a:off x="938811" y="2118838"/>
            <a:ext cx="9946309" cy="359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  <a:latin typeface="TimesNewRomanPSMT"/>
              </a:rPr>
              <a:t>Являясь активным членом Совета обучающихся ЧГМА, я вижу работу его секторов, т.к. присутствую на каждом мероприятии в качестве участника и организатора. Анализируя итоговые результаты, вижу некоторые трудности, с которыми готова справиться.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  <a:latin typeface="TimesNewRomanPSMT"/>
              </a:rPr>
              <a:t> Пост председателя  откроет дорогу к реализации моих идей, поможет внести ряд изменений в работе секторов Совета обучающихся для  оптимизации их дальнейшей деятельности.</a:t>
            </a:r>
            <a:endParaRPr lang="ru-RU" sz="1800" dirty="0">
              <a:solidFill>
                <a:schemeClr val="bg1"/>
              </a:solidFill>
            </a:endParaRPr>
          </a:p>
          <a:p>
            <a:endParaRPr dirty="0"/>
          </a:p>
        </p:txBody>
      </p:sp>
      <p:sp>
        <p:nvSpPr>
          <p:cNvPr id="410" name="Rectangle 7"/>
          <p:cNvSpPr txBox="1"/>
          <p:nvPr/>
        </p:nvSpPr>
        <p:spPr>
          <a:xfrm>
            <a:off x="827315" y="2471923"/>
            <a:ext cx="6066971" cy="27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dirty="0"/>
          </a:p>
        </p:txBody>
      </p:sp>
      <p:sp>
        <p:nvSpPr>
          <p:cNvPr id="411" name="Straight Connector 8"/>
          <p:cNvSpPr/>
          <p:nvPr/>
        </p:nvSpPr>
        <p:spPr>
          <a:xfrm flipV="1">
            <a:off x="1457609" y="1656785"/>
            <a:ext cx="8519310" cy="27159"/>
          </a:xfrm>
          <a:prstGeom prst="line">
            <a:avLst/>
          </a:prstGeom>
          <a:ln w="5715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0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Rectangle 6"/>
          <p:cNvSpPr/>
          <p:nvPr/>
        </p:nvSpPr>
        <p:spPr>
          <a:xfrm>
            <a:off x="348342" y="1"/>
            <a:ext cx="4034975" cy="6858001"/>
          </a:xfrm>
          <a:prstGeom prst="rect">
            <a:avLst/>
          </a:prstGeom>
          <a:solidFill>
            <a:srgbClr val="DF316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4" name="Rectangle 19"/>
          <p:cNvSpPr/>
          <p:nvPr/>
        </p:nvSpPr>
        <p:spPr>
          <a:xfrm>
            <a:off x="5357648" y="1"/>
            <a:ext cx="4780926" cy="6858001"/>
          </a:xfrm>
          <a:prstGeom prst="rect">
            <a:avLst/>
          </a:prstGeom>
          <a:solidFill>
            <a:srgbClr val="2A2C5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5" name="Rectangle 7"/>
          <p:cNvSpPr txBox="1"/>
          <p:nvPr/>
        </p:nvSpPr>
        <p:spPr>
          <a:xfrm>
            <a:off x="6086226" y="3101620"/>
            <a:ext cx="3323770" cy="1567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just"/>
            <a:r>
              <a:rPr lang="ru-RU" sz="1400" b="1" dirty="0">
                <a:solidFill>
                  <a:schemeClr val="bg1"/>
                </a:solidFill>
                <a:latin typeface="TimesNewRomanPSMT"/>
              </a:rPr>
              <a:t>Реализация прав и интересов студентов, ординаторов и аспирантов вуза в интересах и на благо обучающихся. </a:t>
            </a:r>
            <a:endParaRPr lang="ru-RU" sz="1400" b="1" dirty="0">
              <a:solidFill>
                <a:schemeClr val="bg1"/>
              </a:solidFill>
            </a:endParaRPr>
          </a:p>
          <a:p>
            <a:endParaRPr dirty="0"/>
          </a:p>
        </p:txBody>
      </p:sp>
      <p:sp>
        <p:nvSpPr>
          <p:cNvPr id="416" name="Subtitle 2"/>
          <p:cNvSpPr txBox="1"/>
          <p:nvPr/>
        </p:nvSpPr>
        <p:spPr>
          <a:xfrm>
            <a:off x="6086226" y="4490518"/>
            <a:ext cx="3673410" cy="2062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ru-RU" sz="3200" dirty="0"/>
              <a:t>Миссия работы Совета обучающихся ФГБОУ ВО ЧГМА:</a:t>
            </a:r>
            <a:endParaRPr sz="3200" dirty="0"/>
          </a:p>
        </p:txBody>
      </p:sp>
      <p:pic>
        <p:nvPicPr>
          <p:cNvPr id="417" name="Picture Placeholder 1" descr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595084" y="860078"/>
            <a:ext cx="3556001" cy="50246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84" y="860078"/>
            <a:ext cx="3560457" cy="50246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F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 17"/>
          <p:cNvSpPr/>
          <p:nvPr/>
        </p:nvSpPr>
        <p:spPr>
          <a:xfrm>
            <a:off x="223156" y="163512"/>
            <a:ext cx="5098050" cy="6463851"/>
          </a:xfrm>
          <a:prstGeom prst="rect">
            <a:avLst/>
          </a:prstGeom>
          <a:solidFill>
            <a:srgbClr val="2A2C5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0" name="Rectangle 18"/>
          <p:cNvSpPr txBox="1"/>
          <p:nvPr/>
        </p:nvSpPr>
        <p:spPr>
          <a:xfrm>
            <a:off x="6235773" y="2875085"/>
            <a:ext cx="4912873" cy="2902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just"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TimesNewRomanPSMT"/>
              </a:rPr>
              <a:t>Обеспечение реализации прав на участие студентов, ординаторов, аспирантов в управлении вузом, оценке качества образовательного процесса, содействие социальной защите обучающихся, развитие патриотического воспитания и творческого потенциала. </a:t>
            </a:r>
            <a:endParaRPr lang="ru-RU" sz="1600" dirty="0">
              <a:solidFill>
                <a:schemeClr val="bg1"/>
              </a:solidFill>
            </a:endParaRPr>
          </a:p>
          <a:p>
            <a:endParaRPr dirty="0"/>
          </a:p>
        </p:txBody>
      </p:sp>
      <p:sp>
        <p:nvSpPr>
          <p:cNvPr id="421" name="Subtitle 2"/>
          <p:cNvSpPr txBox="1"/>
          <p:nvPr/>
        </p:nvSpPr>
        <p:spPr>
          <a:xfrm>
            <a:off x="6032214" y="1840471"/>
            <a:ext cx="5802231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ru-RU" sz="2800" dirty="0"/>
              <a:t>Целями деятельности Совета обучающихся является:</a:t>
            </a:r>
            <a:endParaRPr sz="2800" dirty="0"/>
          </a:p>
        </p:txBody>
      </p:sp>
      <p:pic>
        <p:nvPicPr>
          <p:cNvPr id="422" name="Picture Placeholder 1" descr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24" name="Picture Placeholder 3" descr="Picture Placeholder 3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26" name="Picture Placeholder 5" descr="Picture Placeholder 5"/>
          <p:cNvPicPr>
            <a:picLocks noGrp="1" noChangeAspect="1"/>
          </p:cNvPicPr>
          <p:nvPr>
            <p:ph type="pic" idx="17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75" y="163512"/>
            <a:ext cx="2085761" cy="21540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111" y="2317525"/>
            <a:ext cx="2147131" cy="21521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136" y="4469724"/>
            <a:ext cx="2085069" cy="22506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411" y="4463386"/>
            <a:ext cx="4695496" cy="1953485"/>
          </a:xfrm>
          <a:prstGeom prst="rect">
            <a:avLst/>
          </a:prstGeom>
        </p:spPr>
      </p:pic>
      <p:sp>
        <p:nvSpPr>
          <p:cNvPr id="397" name="Subtitle 2"/>
          <p:cNvSpPr txBox="1"/>
          <p:nvPr/>
        </p:nvSpPr>
        <p:spPr>
          <a:xfrm>
            <a:off x="3097147" y="1169187"/>
            <a:ext cx="5834744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endParaRPr dirty="0"/>
          </a:p>
        </p:txBody>
      </p:sp>
      <p:sp>
        <p:nvSpPr>
          <p:cNvPr id="399" name="Straight Connector 3"/>
          <p:cNvSpPr/>
          <p:nvPr/>
        </p:nvSpPr>
        <p:spPr>
          <a:xfrm>
            <a:off x="4879333" y="1557064"/>
            <a:ext cx="2409489" cy="7093"/>
          </a:xfrm>
          <a:prstGeom prst="line">
            <a:avLst/>
          </a:prstGeom>
          <a:ln w="57150">
            <a:solidFill>
              <a:srgbClr val="D53E7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1699170" y="343301"/>
            <a:ext cx="8921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Конкретные предложения по работе Совета обучающихся ФГБОУ ВО ЧГМА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96844" y="1793983"/>
            <a:ext cx="96353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Реализация возможности обучающихся оставлять отзывы по мероприятиям и работе совета обучающихся  (через опросы, голосования, отзывы)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Регулярное проведение опросов и </a:t>
            </a:r>
            <a:r>
              <a:rPr lang="ru-RU" sz="2400" dirty="0" err="1">
                <a:solidFill>
                  <a:schemeClr val="bg1"/>
                </a:solidFill>
              </a:rPr>
              <a:t>анкетирований</a:t>
            </a:r>
            <a:r>
              <a:rPr lang="ru-RU" sz="2400" dirty="0">
                <a:solidFill>
                  <a:schemeClr val="bg1"/>
                </a:solidFill>
              </a:rPr>
              <a:t>, после каждого творческого мероприятия. 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Повышение </a:t>
            </a:r>
            <a:r>
              <a:rPr lang="ru-RU" sz="2400" dirty="0" err="1">
                <a:solidFill>
                  <a:schemeClr val="bg1"/>
                </a:solidFill>
              </a:rPr>
              <a:t>комплайнса</a:t>
            </a:r>
            <a:r>
              <a:rPr lang="ru-RU" sz="2400" dirty="0">
                <a:solidFill>
                  <a:schemeClr val="bg1"/>
                </a:solidFill>
              </a:rPr>
              <a:t> между администрацией и обучающихся, путём создания ответственных лиц за обратную связь.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F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Rectangle 5"/>
          <p:cNvSpPr/>
          <p:nvPr/>
        </p:nvSpPr>
        <p:spPr>
          <a:xfrm>
            <a:off x="8548915" y="86824"/>
            <a:ext cx="1204687" cy="1986258"/>
          </a:xfrm>
          <a:prstGeom prst="rect">
            <a:avLst/>
          </a:prstGeom>
          <a:solidFill>
            <a:srgbClr val="DF316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6837" b="1683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28" name="Rectangle 3"/>
          <p:cNvSpPr txBox="1"/>
          <p:nvPr/>
        </p:nvSpPr>
        <p:spPr>
          <a:xfrm>
            <a:off x="6834629" y="4126403"/>
            <a:ext cx="2918973" cy="27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just"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b="1" dirty="0"/>
          </a:p>
        </p:txBody>
      </p:sp>
      <p:sp>
        <p:nvSpPr>
          <p:cNvPr id="429" name="Subtitle 2"/>
          <p:cNvSpPr txBox="1"/>
          <p:nvPr/>
        </p:nvSpPr>
        <p:spPr>
          <a:xfrm>
            <a:off x="6930710" y="1954639"/>
            <a:ext cx="4640670" cy="5034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TimesNewRomanPSMT"/>
              </a:rPr>
              <a:t>Укрепление постоянной связи  между СО вузов Забайкальского края (обмен опытом, приглашение творческих коллективов с других вузов (и наоборот с гостевыми выступлениями), волонтерских отрядов, МНО для сотрудничества</a:t>
            </a:r>
            <a:r>
              <a:rPr lang="ru-RU" sz="1600" dirty="0" smtClean="0">
                <a:solidFill>
                  <a:schemeClr val="bg1"/>
                </a:solidFill>
                <a:latin typeface="TimesNewRomanPSMT"/>
              </a:rPr>
              <a:t>).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Проведение тренингов и мастер классов с обучающимися академии при помощи приглашенных экспертов. Например: приглашение преподавателей по вокалу,  известных хореографов Читы, </a:t>
            </a:r>
            <a:r>
              <a:rPr lang="ru-RU" sz="1600" dirty="0" err="1">
                <a:solidFill>
                  <a:schemeClr val="bg1"/>
                </a:solidFill>
              </a:rPr>
              <a:t>мастеркласс</a:t>
            </a:r>
            <a:r>
              <a:rPr lang="ru-RU" sz="1600" dirty="0">
                <a:solidFill>
                  <a:schemeClr val="bg1"/>
                </a:solidFill>
              </a:rPr>
              <a:t> по игре на барабанах и др.</a:t>
            </a:r>
          </a:p>
          <a:p>
            <a:pPr algn="just">
              <a:lnSpc>
                <a:spcPct val="150000"/>
              </a:lnSpc>
            </a:pP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7281"/>
            <a:ext cx="6248400" cy="3967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259829"/>
            <a:ext cx="6248400" cy="1874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19748"/>
            <a:ext cx="6248942" cy="182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1" y="6684133"/>
            <a:ext cx="6248942" cy="182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2" y="-9029"/>
            <a:ext cx="6248942" cy="1828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10090" y="844330"/>
            <a:ext cx="5881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Конкретные предложения по работе Совета обучающихся ФГБОУ ВО ЧГМА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Rectangle 1"/>
          <p:cNvSpPr txBox="1"/>
          <p:nvPr/>
        </p:nvSpPr>
        <p:spPr>
          <a:xfrm>
            <a:off x="1241871" y="4118543"/>
            <a:ext cx="4112087" cy="27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just"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dirty="0"/>
          </a:p>
        </p:txBody>
      </p:sp>
      <p:sp>
        <p:nvSpPr>
          <p:cNvPr id="434" name="Straight Connector 2"/>
          <p:cNvSpPr/>
          <p:nvPr/>
        </p:nvSpPr>
        <p:spPr>
          <a:xfrm flipV="1">
            <a:off x="5369380" y="4624753"/>
            <a:ext cx="1305203" cy="1723291"/>
          </a:xfrm>
          <a:prstGeom prst="line">
            <a:avLst/>
          </a:prstGeom>
          <a:ln w="1905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5" name="Subtitle 2"/>
          <p:cNvSpPr txBox="1"/>
          <p:nvPr/>
        </p:nvSpPr>
        <p:spPr>
          <a:xfrm>
            <a:off x="743908" y="1714503"/>
            <a:ext cx="5644661" cy="1821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00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</a:rPr>
              <a:t>Конкретные предложения по работе Совета обучающихся ФГБОУ ВО ЧГМА</a:t>
            </a:r>
          </a:p>
          <a:p>
            <a:endParaRPr sz="2000" dirty="0"/>
          </a:p>
        </p:txBody>
      </p:sp>
      <p:sp>
        <p:nvSpPr>
          <p:cNvPr id="436" name="Rectangle 6"/>
          <p:cNvSpPr/>
          <p:nvPr/>
        </p:nvSpPr>
        <p:spPr>
          <a:xfrm>
            <a:off x="-1" y="5558971"/>
            <a:ext cx="5369381" cy="1299030"/>
          </a:xfrm>
          <a:prstGeom prst="rect">
            <a:avLst/>
          </a:prstGeom>
          <a:solidFill>
            <a:srgbClr val="DF316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37" name="Picture Placeholder 4" descr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674584" y="1419875"/>
            <a:ext cx="5482352" cy="41048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868" y="2915585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Возобновление «ярмарки </a:t>
            </a:r>
            <a:r>
              <a:rPr lang="ru-RU" sz="2400" dirty="0" err="1">
                <a:solidFill>
                  <a:schemeClr val="bg1"/>
                </a:solidFill>
              </a:rPr>
              <a:t>волонтерства</a:t>
            </a:r>
            <a:r>
              <a:rPr lang="ru-RU" sz="2400" dirty="0">
                <a:solidFill>
                  <a:schemeClr val="bg1"/>
                </a:solidFill>
              </a:rPr>
              <a:t>» для знакомства обучающихся с работой отрядов волонтерского движения «Ты не один!» ЧГМА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Организация адекватного взаимодействия секторов друг с другом для оптимизации и рационализации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584" y="811510"/>
            <a:ext cx="5482352" cy="53215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tangle 4"/>
          <p:cNvSpPr/>
          <p:nvPr/>
        </p:nvSpPr>
        <p:spPr>
          <a:xfrm>
            <a:off x="0" y="914400"/>
            <a:ext cx="5219700" cy="16828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0" name="Rectangle 7"/>
          <p:cNvSpPr/>
          <p:nvPr/>
        </p:nvSpPr>
        <p:spPr>
          <a:xfrm>
            <a:off x="9251879" y="3765863"/>
            <a:ext cx="1204687" cy="1986258"/>
          </a:xfrm>
          <a:prstGeom prst="rect">
            <a:avLst/>
          </a:prstGeom>
          <a:solidFill>
            <a:srgbClr val="DF316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1" name="Rectangle 3"/>
          <p:cNvSpPr/>
          <p:nvPr/>
        </p:nvSpPr>
        <p:spPr>
          <a:xfrm>
            <a:off x="595084" y="717189"/>
            <a:ext cx="3556001" cy="4487856"/>
          </a:xfrm>
          <a:prstGeom prst="rect">
            <a:avLst/>
          </a:prstGeom>
          <a:solidFill>
            <a:srgbClr val="D53E76">
              <a:alpha val="6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2" name="Rectangle 5"/>
          <p:cNvSpPr txBox="1"/>
          <p:nvPr/>
        </p:nvSpPr>
        <p:spPr>
          <a:xfrm>
            <a:off x="5267707" y="3765863"/>
            <a:ext cx="5076720" cy="2351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just"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ru-RU" sz="1800" b="1" dirty="0">
                <a:solidFill>
                  <a:schemeClr val="bg1"/>
                </a:solidFill>
                <a:latin typeface="HelveticaNeue"/>
              </a:rPr>
              <a:t>«Талант – самый главный приоритет для руководителя. Вам кажется, что важнее всего – видение и стратегия, но на самом деле куда важнее найти правильных людей».</a:t>
            </a:r>
            <a:endParaRPr lang="ru-RU" sz="1800" b="1" dirty="0">
              <a:solidFill>
                <a:schemeClr val="bg1"/>
              </a:solidFill>
            </a:endParaRPr>
          </a:p>
          <a:p>
            <a:endParaRPr dirty="0"/>
          </a:p>
        </p:txBody>
      </p:sp>
      <p:sp>
        <p:nvSpPr>
          <p:cNvPr id="443" name="Subtitle 2"/>
          <p:cNvSpPr txBox="1"/>
          <p:nvPr/>
        </p:nvSpPr>
        <p:spPr>
          <a:xfrm>
            <a:off x="5051871" y="3405497"/>
            <a:ext cx="308338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400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endParaRPr dirty="0"/>
          </a:p>
        </p:txBody>
      </p:sp>
      <p:pic>
        <p:nvPicPr>
          <p:cNvPr id="444" name="Picture Placeholder 1" descr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595084" y="717190"/>
            <a:ext cx="3556001" cy="44878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84" y="717191"/>
            <a:ext cx="3556001" cy="468024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409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HelveticaNeue</vt:lpstr>
      <vt:lpstr>Lato Regular</vt:lpstr>
      <vt:lpstr>Source Sans Pro Black</vt:lpstr>
      <vt:lpstr>Source Sans Pro ExtraLight</vt:lpstr>
      <vt:lpstr>Source Sans Pro Semibold</vt:lpstr>
      <vt:lpstr>TimesNewRomanPSMT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6</cp:revision>
  <dcterms:modified xsi:type="dcterms:W3CDTF">2022-11-23T14:44:23Z</dcterms:modified>
</cp:coreProperties>
</file>